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75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64" r:id="rId20"/>
  </p:sldIdLst>
  <p:sldSz cx="9144000" cy="5143500" type="screen16x9"/>
  <p:notesSz cx="6858000" cy="9144000"/>
  <p:embeddedFontLst>
    <p:embeddedFont>
      <p:font typeface="Proxima Nova" panose="020B060402020202020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2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753556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230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Converges after about 200 hours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No idle time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% of functioning bikes is about 90%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Afternoon solution should be more than 90%</a:t>
            </a:r>
          </a:p>
        </p:txBody>
      </p:sp>
    </p:spTree>
    <p:extLst>
      <p:ext uri="{BB962C8B-B14F-4D97-AF65-F5344CB8AC3E}">
        <p14:creationId xmlns:p14="http://schemas.microsoft.com/office/powerpoint/2010/main" val="3809621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Converges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Number functioning bikes is about 95%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Need more trucks</a:t>
            </a:r>
          </a:p>
        </p:txBody>
      </p:sp>
    </p:spTree>
    <p:extLst>
      <p:ext uri="{BB962C8B-B14F-4D97-AF65-F5344CB8AC3E}">
        <p14:creationId xmlns:p14="http://schemas.microsoft.com/office/powerpoint/2010/main" val="34914028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Converges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Almost 100% functioning bikes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Definitely good enough</a:t>
            </a:r>
          </a:p>
        </p:txBody>
      </p:sp>
    </p:spTree>
    <p:extLst>
      <p:ext uri="{BB962C8B-B14F-4D97-AF65-F5344CB8AC3E}">
        <p14:creationId xmlns:p14="http://schemas.microsoft.com/office/powerpoint/2010/main" val="2052211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Converges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1 truck at night is enough</a:t>
            </a:r>
          </a:p>
        </p:txBody>
      </p:sp>
    </p:spTree>
    <p:extLst>
      <p:ext uri="{BB962C8B-B14F-4D97-AF65-F5344CB8AC3E}">
        <p14:creationId xmlns:p14="http://schemas.microsoft.com/office/powerpoint/2010/main" val="39836285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288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Color code: blue = 5, red = 10, black = 15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X-axis: # trucks in use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Explain all graphs when you get here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Truck capacity is not an important factor for smaller number of trucks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% of functioning bikes stays constant for anything more than 10 truck cap</a:t>
            </a:r>
          </a:p>
        </p:txBody>
      </p:sp>
    </p:spTree>
    <p:extLst>
      <p:ext uri="{BB962C8B-B14F-4D97-AF65-F5344CB8AC3E}">
        <p14:creationId xmlns:p14="http://schemas.microsoft.com/office/powerpoint/2010/main" val="1025887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Shape 2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Color code: blue = 0.0139, red = 0.0187, black = 0.0227 [why these 3 particularly again?]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[colors represent different rates; x-axis still # of trucks] -- here optimal # trucks = 3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Total distance initially same because idle time is 0% -- do we have to account for the time the mechanic makes the actual repair that truck is idle?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Once idle time above 0% travel distance per truck decreases for larger idle times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Cost increases at a smaller rate for smaller lambda once idle time increases</a:t>
            </a:r>
          </a:p>
          <a:p>
            <a:pPr marL="457200" lvl="0" indent="-228600" rtl="0">
              <a:spcBef>
                <a:spcPts val="0"/>
              </a:spcBef>
              <a:buChar char="-"/>
            </a:pPr>
            <a:r>
              <a:rPr lang="en"/>
              <a:t>Optimal solution: 3 trucks for afternoon</a:t>
            </a:r>
          </a:p>
        </p:txBody>
      </p:sp>
    </p:spTree>
    <p:extLst>
      <p:ext uri="{BB962C8B-B14F-4D97-AF65-F5344CB8AC3E}">
        <p14:creationId xmlns:p14="http://schemas.microsoft.com/office/powerpoint/2010/main" val="2501305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Shape 2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9662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Shape 2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9376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*accounts for checked bikes &amp; picked up bikes</a:t>
            </a:r>
          </a:p>
        </p:txBody>
      </p:sp>
    </p:spTree>
    <p:extLst>
      <p:ext uri="{BB962C8B-B14F-4D97-AF65-F5344CB8AC3E}">
        <p14:creationId xmlns:p14="http://schemas.microsoft.com/office/powerpoint/2010/main" val="2909230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Shape 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17790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32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1864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-- explain to recreate/execute combine with psuedocode and discrete event simulation</a:t>
            </a:r>
          </a:p>
        </p:txBody>
      </p:sp>
    </p:spTree>
    <p:extLst>
      <p:ext uri="{BB962C8B-B14F-4D97-AF65-F5344CB8AC3E}">
        <p14:creationId xmlns:p14="http://schemas.microsoft.com/office/powerpoint/2010/main" val="36432068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2251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Bike breakdown rate per station is sum of bikes going to station at an instant times bike breakdown rate for respective month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9672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7175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8369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CitiBik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" name="Shape 22"/>
          <p:cNvSpPr txBox="1">
            <a:spLocks noGrp="1"/>
          </p:cNvSpPr>
          <p:nvPr>
            <p:ph type="sldNum" idx="12"/>
          </p:nvPr>
        </p:nvSpPr>
        <p:spPr>
          <a:xfrm>
            <a:off x="37350" y="46521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2"/>
          <p:cNvSpPr txBox="1">
            <a:spLocks noGrp="1"/>
          </p:cNvSpPr>
          <p:nvPr>
            <p:ph type="sldNum" idx="12"/>
          </p:nvPr>
        </p:nvSpPr>
        <p:spPr>
          <a:xfrm>
            <a:off x="37350" y="46521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" name="Shape 22"/>
          <p:cNvSpPr txBox="1">
            <a:spLocks noGrp="1"/>
          </p:cNvSpPr>
          <p:nvPr>
            <p:ph type="sldNum" idx="12"/>
          </p:nvPr>
        </p:nvSpPr>
        <p:spPr>
          <a:xfrm>
            <a:off x="37350" y="46521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rgbClr val="07376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37350" y="46521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" name="Shape 22"/>
          <p:cNvSpPr txBox="1">
            <a:spLocks noGrp="1"/>
          </p:cNvSpPr>
          <p:nvPr>
            <p:ph type="sldNum" idx="12"/>
          </p:nvPr>
        </p:nvSpPr>
        <p:spPr>
          <a:xfrm>
            <a:off x="37350" y="46521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5" name="Shape 22"/>
          <p:cNvSpPr txBox="1">
            <a:spLocks/>
          </p:cNvSpPr>
          <p:nvPr userDrawn="1"/>
        </p:nvSpPr>
        <p:spPr>
          <a:xfrm>
            <a:off x="37350" y="46521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" name="Shape 22"/>
          <p:cNvSpPr txBox="1">
            <a:spLocks noGrp="1"/>
          </p:cNvSpPr>
          <p:nvPr>
            <p:ph type="sldNum" idx="12"/>
          </p:nvPr>
        </p:nvSpPr>
        <p:spPr>
          <a:xfrm>
            <a:off x="37350" y="46521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" name="Shape 22"/>
          <p:cNvSpPr txBox="1">
            <a:spLocks/>
          </p:cNvSpPr>
          <p:nvPr userDrawn="1"/>
        </p:nvSpPr>
        <p:spPr>
          <a:xfrm>
            <a:off x="37350" y="465210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5" name="Shape 22"/>
          <p:cNvSpPr txBox="1">
            <a:spLocks noGrp="1"/>
          </p:cNvSpPr>
          <p:nvPr>
            <p:ph type="sldNum" idx="4"/>
          </p:nvPr>
        </p:nvSpPr>
        <p:spPr>
          <a:xfrm>
            <a:off x="37350" y="4652100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4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19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Bike Repair Project</a:t>
            </a:r>
          </a:p>
        </p:txBody>
      </p:sp>
      <p:pic>
        <p:nvPicPr>
          <p:cNvPr id="60" name="Shape 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450" y="1666212"/>
            <a:ext cx="4324350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Shape 61"/>
          <p:cNvSpPr txBox="1">
            <a:spLocks noGrp="1"/>
          </p:cNvSpPr>
          <p:nvPr>
            <p:ph type="subTitle" idx="1"/>
          </p:nvPr>
        </p:nvSpPr>
        <p:spPr>
          <a:xfrm>
            <a:off x="510450" y="4002037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IEOR 4418: Transportation Analytics &amp; Logistics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400"/>
              <a:t>Emily Labattaglia | Lars Patrik Roeller | Kostas Valaris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ubTitle" idx="1"/>
          </p:nvPr>
        </p:nvSpPr>
        <p:spPr>
          <a:xfrm>
            <a:off x="7273525" y="4236650"/>
            <a:ext cx="1541700" cy="395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/>
              <a:t>Fall 2016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l="3130" r="3698"/>
          <a:stretch/>
        </p:blipFill>
        <p:spPr>
          <a:xfrm>
            <a:off x="393475" y="1131575"/>
            <a:ext cx="5255921" cy="318467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Shape 159"/>
          <p:cNvSpPr txBox="1"/>
          <p:nvPr/>
        </p:nvSpPr>
        <p:spPr>
          <a:xfrm>
            <a:off x="7232075" y="2520550"/>
            <a:ext cx="11844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Placeholder for video</a:t>
            </a:r>
          </a:p>
        </p:txBody>
      </p:sp>
      <p:pic>
        <p:nvPicPr>
          <p:cNvPr id="160" name="Shape 160"/>
          <p:cNvPicPr preferRelativeResize="0"/>
          <p:nvPr/>
        </p:nvPicPr>
        <p:blipFill rotWithShape="1">
          <a:blip r:embed="rId4">
            <a:alphaModFix/>
          </a:blip>
          <a:srcRect l="12008" t="9710" r="7773" b="9774"/>
          <a:stretch/>
        </p:blipFill>
        <p:spPr>
          <a:xfrm>
            <a:off x="5649400" y="1394600"/>
            <a:ext cx="3050249" cy="2866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9"/>
          <p:cNvPicPr preferRelativeResize="0"/>
          <p:nvPr/>
        </p:nvPicPr>
        <p:blipFill rotWithShape="1">
          <a:blip r:embed="rId5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9"/>
          <p:cNvSpPr txBox="1">
            <a:spLocks noGrp="1"/>
          </p:cNvSpPr>
          <p:nvPr>
            <p:ph type="title"/>
          </p:nvPr>
        </p:nvSpPr>
        <p:spPr>
          <a:xfrm>
            <a:off x="204325" y="23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One Truck in the Afternoon</a:t>
            </a:r>
            <a:endParaRPr lang="e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l="3457" r="3837"/>
          <a:stretch/>
        </p:blipFill>
        <p:spPr>
          <a:xfrm>
            <a:off x="435300" y="1122625"/>
            <a:ext cx="5212248" cy="3255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l="13105" t="9971" r="9115" b="9552"/>
          <a:stretch/>
        </p:blipFill>
        <p:spPr>
          <a:xfrm>
            <a:off x="5647550" y="1420475"/>
            <a:ext cx="3070050" cy="28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79"/>
          <p:cNvPicPr preferRelativeResize="0"/>
          <p:nvPr/>
        </p:nvPicPr>
        <p:blipFill rotWithShape="1">
          <a:blip r:embed="rId5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09"/>
          <p:cNvSpPr txBox="1">
            <a:spLocks/>
          </p:cNvSpPr>
          <p:nvPr/>
        </p:nvSpPr>
        <p:spPr>
          <a:xfrm>
            <a:off x="204325" y="237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dirty="0" smtClean="0"/>
              <a:t>Two Trucks in the Afternoon</a:t>
            </a:r>
            <a:endParaRPr lang="e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 l="3223" r="3614"/>
          <a:stretch/>
        </p:blipFill>
        <p:spPr>
          <a:xfrm>
            <a:off x="400950" y="1088274"/>
            <a:ext cx="5303874" cy="3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l="12791" t="9756" r="8635" b="10204"/>
          <a:stretch/>
        </p:blipFill>
        <p:spPr>
          <a:xfrm>
            <a:off x="5704824" y="1317374"/>
            <a:ext cx="2991524" cy="304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79"/>
          <p:cNvPicPr preferRelativeResize="0"/>
          <p:nvPr/>
        </p:nvPicPr>
        <p:blipFill rotWithShape="1">
          <a:blip r:embed="rId5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09"/>
          <p:cNvSpPr txBox="1">
            <a:spLocks/>
          </p:cNvSpPr>
          <p:nvPr/>
        </p:nvSpPr>
        <p:spPr>
          <a:xfrm>
            <a:off x="204325" y="2375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dirty="0" smtClean="0"/>
              <a:t>Three Trucks in the Afternoon</a:t>
            </a:r>
            <a:endParaRPr lang="e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l="3394" r="3608"/>
          <a:stretch/>
        </p:blipFill>
        <p:spPr>
          <a:xfrm>
            <a:off x="391725" y="1081550"/>
            <a:ext cx="5323278" cy="3402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l="12238" t="10222" r="9058" b="10286"/>
          <a:stretch/>
        </p:blipFill>
        <p:spPr>
          <a:xfrm>
            <a:off x="5715000" y="1350775"/>
            <a:ext cx="2979700" cy="300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79"/>
          <p:cNvPicPr preferRelativeResize="0"/>
          <p:nvPr/>
        </p:nvPicPr>
        <p:blipFill rotWithShape="1">
          <a:blip r:embed="rId5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" name="Shape 109"/>
          <p:cNvSpPr txBox="1">
            <a:spLocks noGrp="1"/>
          </p:cNvSpPr>
          <p:nvPr>
            <p:ph type="title"/>
          </p:nvPr>
        </p:nvSpPr>
        <p:spPr>
          <a:xfrm>
            <a:off x="204325" y="23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One Truck at Night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Shape 192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259025" y="0"/>
            <a:ext cx="8708174" cy="50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2519550" y="2229900"/>
            <a:ext cx="41049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b="1"/>
              <a:t>Sensitivity Analysis</a:t>
            </a:r>
          </a:p>
        </p:txBody>
      </p:sp>
      <p:pic>
        <p:nvPicPr>
          <p:cNvPr id="7" name="Shape 79"/>
          <p:cNvPicPr preferRelativeResize="0"/>
          <p:nvPr/>
        </p:nvPicPr>
        <p:blipFill rotWithShape="1">
          <a:blip r:embed="rId4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" name="Shape 109"/>
          <p:cNvSpPr txBox="1">
            <a:spLocks noGrp="1"/>
          </p:cNvSpPr>
          <p:nvPr>
            <p:ph type="title"/>
          </p:nvPr>
        </p:nvSpPr>
        <p:spPr>
          <a:xfrm>
            <a:off x="204325" y="23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Analysis</a:t>
            </a:r>
            <a:endParaRPr lang="e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l="8531" t="6052" r="9034" b="5066"/>
          <a:stretch/>
        </p:blipFill>
        <p:spPr>
          <a:xfrm>
            <a:off x="695788" y="703618"/>
            <a:ext cx="7537674" cy="415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79"/>
          <p:cNvPicPr preferRelativeResize="0"/>
          <p:nvPr/>
        </p:nvPicPr>
        <p:blipFill rotWithShape="1">
          <a:blip r:embed="rId4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hape 104"/>
          <p:cNvCxnSpPr/>
          <p:nvPr/>
        </p:nvCxnSpPr>
        <p:spPr>
          <a:xfrm>
            <a:off x="311700" y="567354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" name="Shape 109"/>
          <p:cNvSpPr txBox="1">
            <a:spLocks noGrp="1"/>
          </p:cNvSpPr>
          <p:nvPr>
            <p:ph type="title"/>
          </p:nvPr>
        </p:nvSpPr>
        <p:spPr>
          <a:xfrm>
            <a:off x="204325" y="-534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Varying Truck Capacity</a:t>
            </a:r>
            <a:endParaRPr lang="en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hape 209"/>
          <p:cNvPicPr preferRelativeResize="0"/>
          <p:nvPr/>
        </p:nvPicPr>
        <p:blipFill rotWithShape="1">
          <a:blip r:embed="rId3">
            <a:alphaModFix/>
          </a:blip>
          <a:srcRect l="8562" t="6407" r="9031" b="3978"/>
          <a:stretch/>
        </p:blipFill>
        <p:spPr>
          <a:xfrm>
            <a:off x="696976" y="717200"/>
            <a:ext cx="7535298" cy="4192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79"/>
          <p:cNvPicPr preferRelativeResize="0"/>
          <p:nvPr/>
        </p:nvPicPr>
        <p:blipFill rotWithShape="1">
          <a:blip r:embed="rId4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hape 104"/>
          <p:cNvCxnSpPr/>
          <p:nvPr/>
        </p:nvCxnSpPr>
        <p:spPr>
          <a:xfrm>
            <a:off x="311700" y="567354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" name="Shape 109"/>
          <p:cNvSpPr txBox="1">
            <a:spLocks noGrp="1"/>
          </p:cNvSpPr>
          <p:nvPr>
            <p:ph type="title"/>
          </p:nvPr>
        </p:nvSpPr>
        <p:spPr>
          <a:xfrm>
            <a:off x="204325" y="-5346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Varying Breakdown Rate</a:t>
            </a:r>
            <a:endParaRPr lang="e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>
          <a:blip r:embed="rId3">
            <a:alphaModFix amt="12000"/>
          </a:blip>
          <a:stretch>
            <a:fillRect/>
          </a:stretch>
        </p:blipFill>
        <p:spPr>
          <a:xfrm>
            <a:off x="259025" y="0"/>
            <a:ext cx="8708174" cy="503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i="1" dirty="0">
                <a:solidFill>
                  <a:schemeClr val="accent2"/>
                </a:solidFill>
              </a:rPr>
              <a:t>To maintain functioning bikes at stations above 98%: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accent2"/>
                </a:solidFill>
              </a:rPr>
              <a:t>→ Optimal # of trucks per time of day:</a:t>
            </a:r>
          </a:p>
        </p:txBody>
      </p:sp>
      <p:sp>
        <p:nvSpPr>
          <p:cNvPr id="222" name="Shape 222"/>
          <p:cNvSpPr txBox="1"/>
          <p:nvPr/>
        </p:nvSpPr>
        <p:spPr>
          <a:xfrm>
            <a:off x="3199675" y="2544450"/>
            <a:ext cx="3003000" cy="15507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endParaRPr sz="1600">
              <a:solidFill>
                <a:srgbClr val="073763"/>
              </a:solidFill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2000" b="1" i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Afternoon</a:t>
            </a:r>
            <a:r>
              <a:rPr lang="en" sz="20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: 3 trucks</a:t>
            </a:r>
          </a:p>
          <a:p>
            <a:pPr lvl="0" algn="ctr">
              <a:spcBef>
                <a:spcPts val="0"/>
              </a:spcBef>
              <a:buNone/>
            </a:pPr>
            <a:endParaRPr sz="2000" b="1">
              <a:solidFill>
                <a:srgbClr val="43434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ctr" rtl="0">
              <a:spcBef>
                <a:spcPts val="0"/>
              </a:spcBef>
              <a:buNone/>
            </a:pPr>
            <a:r>
              <a:rPr lang="en" sz="2000" b="1" i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Night</a:t>
            </a:r>
            <a:r>
              <a:rPr lang="en" sz="2000" b="1">
                <a:solidFill>
                  <a:srgbClr val="434343"/>
                </a:solidFill>
                <a:latin typeface="Proxima Nova"/>
                <a:ea typeface="Proxima Nova"/>
                <a:cs typeface="Proxima Nova"/>
                <a:sym typeface="Proxima Nova"/>
              </a:rPr>
              <a:t>: 1 truck</a:t>
            </a:r>
          </a:p>
          <a:p>
            <a:pPr lvl="0" algn="ctr" rtl="0">
              <a:spcBef>
                <a:spcPts val="0"/>
              </a:spcBef>
              <a:buNone/>
            </a:pPr>
            <a:endParaRPr sz="24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lvl="0" algn="ctr">
              <a:spcBef>
                <a:spcPts val="0"/>
              </a:spcBef>
              <a:buNone/>
            </a:pPr>
            <a:endParaRPr sz="2400">
              <a:solidFill>
                <a:srgbClr val="07376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8" name="Shape 79"/>
          <p:cNvPicPr preferRelativeResize="0"/>
          <p:nvPr/>
        </p:nvPicPr>
        <p:blipFill rotWithShape="1">
          <a:blip r:embed="rId4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hape 109"/>
          <p:cNvSpPr txBox="1">
            <a:spLocks noGrp="1"/>
          </p:cNvSpPr>
          <p:nvPr>
            <p:ph type="title"/>
          </p:nvPr>
        </p:nvSpPr>
        <p:spPr>
          <a:xfrm>
            <a:off x="204325" y="23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Solution</a:t>
            </a:r>
            <a:endParaRPr lang="en" dirty="0"/>
          </a:p>
        </p:txBody>
      </p:sp>
      <p:sp>
        <p:nvSpPr>
          <p:cNvPr id="15" name="Slide Number Placeholder 3"/>
          <p:cNvSpPr>
            <a:spLocks noGrp="1"/>
          </p:cNvSpPr>
          <p:nvPr>
            <p:ph type="sldNum" idx="12"/>
          </p:nvPr>
        </p:nvSpPr>
        <p:spPr>
          <a:xfrm>
            <a:off x="37350" y="4652100"/>
            <a:ext cx="548700" cy="393600"/>
          </a:xfrm>
        </p:spPr>
        <p:txBody>
          <a:bodyPr/>
          <a:lstStyle/>
          <a:p>
            <a:pPr lvl="0">
              <a:spcBef>
                <a:spcPts val="0"/>
              </a:spcBef>
              <a:buNone/>
            </a:pPr>
            <a:r>
              <a:rPr lang="en" dirty="0" smtClean="0"/>
              <a:t>17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>
            <a:spLocks noGrp="1"/>
          </p:cNvSpPr>
          <p:nvPr>
            <p:ph type="title"/>
          </p:nvPr>
        </p:nvSpPr>
        <p:spPr>
          <a:xfrm>
            <a:off x="510450" y="22098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/>
              <a:t>Thank you.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500"/>
              <a:t>Questions?</a:t>
            </a:r>
          </a:p>
        </p:txBody>
      </p:sp>
      <p:pic>
        <p:nvPicPr>
          <p:cNvPr id="228" name="Shape 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337" y="3503868"/>
            <a:ext cx="2183324" cy="5722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Shape 229"/>
          <p:cNvSpPr txBox="1">
            <a:spLocks noGrp="1"/>
          </p:cNvSpPr>
          <p:nvPr>
            <p:ph type="subTitle" idx="4294967295"/>
          </p:nvPr>
        </p:nvSpPr>
        <p:spPr>
          <a:xfrm>
            <a:off x="510450" y="4383037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</a:rPr>
              <a:t>Emily Labattaglia | Lars Patrik Roeller | Kostas Valaris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Model Assumptions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har char="➢"/>
            </a:pPr>
            <a:r>
              <a:rPr lang="en" dirty="0"/>
              <a:t>Only broken bike pick-ups are modeled</a:t>
            </a:r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en" dirty="0"/>
              <a:t>Trucks proceed to station with most number of broken bikes</a:t>
            </a:r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en" dirty="0"/>
              <a:t>Exponentially distributed interarrival times at stations</a:t>
            </a:r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en" dirty="0" smtClean="0"/>
              <a:t>Exponentially </a:t>
            </a:r>
            <a:r>
              <a:rPr lang="en" dirty="0"/>
              <a:t>distributed travel times for each truck</a:t>
            </a:r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en" dirty="0"/>
              <a:t>Travel time depends on direct distance between citi bike locations</a:t>
            </a:r>
          </a:p>
          <a:p>
            <a:pPr marL="457200" lvl="0" indent="-228600" rtl="0">
              <a:spcBef>
                <a:spcPts val="0"/>
              </a:spcBef>
              <a:buChar char="➢"/>
            </a:pPr>
            <a:r>
              <a:rPr lang="en" dirty="0"/>
              <a:t>Fixed cost per truck is 60 $/(truck*hour), variable cost is 5 $/kilometer</a:t>
            </a:r>
          </a:p>
        </p:txBody>
      </p:sp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l="16565" t="10279" r="16229" b="10650"/>
          <a:stretch/>
        </p:blipFill>
        <p:spPr>
          <a:xfrm>
            <a:off x="8775850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1" name="Shape 141"/>
          <p:cNvCxnSpPr/>
          <p:nvPr/>
        </p:nvCxnSpPr>
        <p:spPr>
          <a:xfrm>
            <a:off x="405475" y="865325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r>
              <a:rPr lang="en" dirty="0" smtClean="0"/>
              <a:t>A1</a:t>
            </a:r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>
            <a:spLocks noGrp="1"/>
          </p:cNvSpPr>
          <p:nvPr>
            <p:ph type="title"/>
          </p:nvPr>
        </p:nvSpPr>
        <p:spPr>
          <a:xfrm>
            <a:off x="4930350" y="3828175"/>
            <a:ext cx="2178600" cy="634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2500">
                <a:solidFill>
                  <a:schemeClr val="lt1"/>
                </a:solidFill>
              </a:rPr>
              <a:t>Outline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 amt="21000"/>
          </a:blip>
          <a:stretch>
            <a:fillRect/>
          </a:stretch>
        </p:blipFill>
        <p:spPr>
          <a:xfrm>
            <a:off x="0" y="0"/>
            <a:ext cx="45670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Shape 70"/>
          <p:cNvSpPr txBox="1"/>
          <p:nvPr/>
        </p:nvSpPr>
        <p:spPr>
          <a:xfrm>
            <a:off x="434000" y="878460"/>
            <a:ext cx="3482100" cy="238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 smtClean="0"/>
              <a:t>Current System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 smtClean="0"/>
              <a:t>Modeling Framework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 smtClean="0"/>
              <a:t>Methodology</a:t>
            </a:r>
            <a:endParaRPr lang="en"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 smtClean="0"/>
              <a:t>Analysis</a:t>
            </a:r>
          </a:p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endParaRPr lang="en" sz="1600" dirty="0"/>
          </a:p>
          <a:p>
            <a:pPr marL="457200" lvl="0" indent="-330200" rtl="0">
              <a:spcBef>
                <a:spcPts val="0"/>
              </a:spcBef>
              <a:buSzPct val="100000"/>
              <a:buChar char="●"/>
            </a:pPr>
            <a:r>
              <a:rPr lang="en" sz="1600" dirty="0" smtClean="0"/>
              <a:t>Solution</a:t>
            </a:r>
            <a:endParaRPr lang="en" sz="1600" dirty="0"/>
          </a:p>
        </p:txBody>
      </p:sp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8850" y="4706724"/>
            <a:ext cx="1354420" cy="3550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</a:t>
            </a:fld>
            <a:endParaRPr lang="e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414" y="937257"/>
            <a:ext cx="5479799" cy="3766925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pic>
        <p:nvPicPr>
          <p:cNvPr id="79" name="Shape 79"/>
          <p:cNvPicPr preferRelativeResize="0"/>
          <p:nvPr/>
        </p:nvPicPr>
        <p:blipFill rotWithShape="1">
          <a:blip r:embed="rId4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98"/>
          <p:cNvSpPr txBox="1">
            <a:spLocks/>
          </p:cNvSpPr>
          <p:nvPr/>
        </p:nvSpPr>
        <p:spPr>
          <a:xfrm>
            <a:off x="204325" y="237550"/>
            <a:ext cx="6500344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dirty="0"/>
              <a:t>Citi Bike’s Current System</a:t>
            </a:r>
          </a:p>
        </p:txBody>
      </p:sp>
      <p:cxnSp>
        <p:nvCxnSpPr>
          <p:cNvPr id="9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028" name="Picture 4" descr="http://assets.nydailynews.com/polopoly_fs/1.1832296.1402978160!/img/httpImage/image.jpg_gen/derivatives/article_750/citi17n-2-web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072" y="768326"/>
            <a:ext cx="1874415" cy="1204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 rotWithShape="1">
          <a:blip r:embed="rId3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hape 98"/>
          <p:cNvSpPr txBox="1">
            <a:spLocks/>
          </p:cNvSpPr>
          <p:nvPr/>
        </p:nvSpPr>
        <p:spPr>
          <a:xfrm>
            <a:off x="204325" y="237550"/>
            <a:ext cx="6500344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Proxima Nova"/>
              <a:buNone/>
              <a:defRPr sz="2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" dirty="0" smtClean="0"/>
              <a:t>Modeling Framework</a:t>
            </a:r>
            <a:endParaRPr lang="en" dirty="0"/>
          </a:p>
        </p:txBody>
      </p:sp>
      <p:cxnSp>
        <p:nvCxnSpPr>
          <p:cNvPr id="9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215796" y="1898081"/>
                <a:ext cx="4488873" cy="2722974"/>
              </a:xfrm>
              <a:prstGeom prst="rect">
                <a:avLst/>
              </a:prstGeom>
              <a:solidFill>
                <a:srgbClr val="F8F8F8"/>
              </a:solidFill>
              <a:ln w="9525"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  <a:scene3d>
                <a:camera prst="orthographicFront">
                  <a:rot lat="0" lon="0" rev="0"/>
                </a:camera>
                <a:lightRig rig="soft" dir="t">
                  <a:rot lat="0" lon="0" rev="0"/>
                </a:lightRig>
              </a:scene3d>
              <a:sp3d contourW="44450" prstMaterial="matte">
                <a:bevelT w="63500" h="63500" prst="artDeco"/>
                <a:contourClr>
                  <a:srgbClr val="FFFFFF"/>
                </a:contourClr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bIns="91440" rtlCol="0" anchor="b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𝐶𝑜𝑠𝑡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𝑉𝐶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func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𝑓𝑢𝑛𝑐𝑡𝑖𝑜𝑛𝑖𝑛𝑔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𝑏𝑖𝑘𝑒𝑠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𝑏𝑖𝑘𝑒𝑠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≥0.98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𝑇𝑜𝑡𝑎𝑙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𝐶𝑜𝑠𝑡</m:t>
                      </m:r>
                      <m:f>
                        <m:fPr>
                          <m:type m:val="lin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h𝑜𝑢𝑟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𝐹𝐶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𝐹𝑖𝑥𝑒𝑑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type m:val="lin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𝑡𝑟𝑢𝑐𝑘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h𝑜𝑢𝑟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𝑉𝐶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𝑉𝑎𝑟𝑖𝑎𝑏𝑙𝑒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𝑐𝑜𝑠𝑡</m:t>
                      </m:r>
                      <m:f>
                        <m:fPr>
                          <m:type m:val="lin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$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𝑛𝑢𝑚𝑏𝑒𝑟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𝑡𝑟𝑢𝑐𝑘𝑠</m:t>
                      </m:r>
                    </m:oMath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𝑡𝑜𝑡𝑎𝑙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𝑑𝑟𝑖𝑣𝑒𝑛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𝑏𝑦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𝑎𝑙𝑙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𝑡𝑟𝑢𝑐𝑘𝑠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h𝑜𝑢𝑟</m:t>
                      </m:r>
                      <m:f>
                        <m:fPr>
                          <m:type m:val="lin"/>
                          <m:ctrlPr>
                            <a:rPr lang="en-US" sz="10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𝑘𝑚</m:t>
                          </m:r>
                        </m:num>
                        <m:den>
                          <m:r>
                            <a:rPr lang="en-US" sz="10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den>
                      </m:f>
                    </m:oMath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𝑣𝑎𝑟𝑖𝑎𝑏𝑙𝑒𝑠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:#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𝑟𝑒𝑝𝑎𝑖𝑟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𝑡𝑟𝑢𝑐𝑘𝑠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𝑢𝑠𝑒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5796" y="1898081"/>
                <a:ext cx="4488873" cy="27229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 w="9525">
                <a:noFill/>
              </a:ln>
              <a:effectLst>
                <a:outerShdw blurRad="107950" dist="12700" dir="5400000" algn="ctr">
                  <a:srgbClr val="000000"/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hape 89"/>
          <p:cNvSpPr txBox="1"/>
          <p:nvPr/>
        </p:nvSpPr>
        <p:spPr>
          <a:xfrm>
            <a:off x="2375147" y="1705355"/>
            <a:ext cx="2105867" cy="385452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b="1" dirty="0"/>
              <a:t>Optimization Problem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4325" y="1046388"/>
            <a:ext cx="7393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/>
              <a:t>Objective</a:t>
            </a:r>
            <a:r>
              <a:rPr lang="en-US" b="1" dirty="0" smtClean="0"/>
              <a:t>:</a:t>
            </a:r>
            <a:r>
              <a:rPr lang="en-US" dirty="0" smtClean="0"/>
              <a:t> find the optimal number of trucks to use in the repair process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2268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204325" y="23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Methodology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04556" y="924293"/>
            <a:ext cx="8382900" cy="1195871"/>
            <a:chOff x="311700" y="988589"/>
            <a:chExt cx="8382900" cy="1195871"/>
          </a:xfrm>
        </p:grpSpPr>
        <p:sp>
          <p:nvSpPr>
            <p:cNvPr id="2" name="Rectangle 1"/>
            <p:cNvSpPr/>
            <p:nvPr/>
          </p:nvSpPr>
          <p:spPr>
            <a:xfrm>
              <a:off x="311700" y="988589"/>
              <a:ext cx="8382900" cy="1195871"/>
            </a:xfrm>
            <a:prstGeom prst="rect">
              <a:avLst/>
            </a:prstGeom>
            <a:ln w="952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indent="685800"/>
              <a:r>
                <a:rPr lang="en" sz="1800" dirty="0">
                  <a:solidFill>
                    <a:schemeClr val="accent3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Discrete Event Simulation</a:t>
              </a:r>
            </a:p>
            <a:p>
              <a:pPr marL="1198563" lvl="1"/>
              <a:r>
                <a:rPr lang="en" dirty="0">
                  <a:solidFill>
                    <a:srgbClr val="616161"/>
                  </a:solidFill>
                  <a:latin typeface="Proxima Nova"/>
                  <a:sym typeface="Proxima Nova"/>
                </a:rPr>
                <a:t>Model bike breakdowns</a:t>
              </a:r>
              <a:br>
                <a:rPr lang="en" dirty="0">
                  <a:solidFill>
                    <a:srgbClr val="616161"/>
                  </a:solidFill>
                  <a:latin typeface="Proxima Nova"/>
                  <a:sym typeface="Proxima Nova"/>
                </a:rPr>
              </a:br>
              <a:r>
                <a:rPr lang="en" dirty="0">
                  <a:solidFill>
                    <a:srgbClr val="616161"/>
                  </a:solidFill>
                  <a:latin typeface="Proxima Nova"/>
                  <a:sym typeface="Proxima Nova"/>
                </a:rPr>
                <a:t>Model truck movement</a:t>
              </a:r>
              <a:br>
                <a:rPr lang="en" dirty="0">
                  <a:solidFill>
                    <a:srgbClr val="616161"/>
                  </a:solidFill>
                  <a:latin typeface="Proxima Nova"/>
                  <a:sym typeface="Proxima Nova"/>
                </a:rPr>
              </a:br>
              <a:r>
                <a:rPr lang="en" dirty="0">
                  <a:solidFill>
                    <a:srgbClr val="616161"/>
                  </a:solidFill>
                  <a:latin typeface="Proxima Nova"/>
                  <a:sym typeface="Proxima Nova"/>
                </a:rPr>
                <a:t>Trucks drop off bikes at repair stations when full</a:t>
              </a:r>
            </a:p>
          </p:txBody>
        </p:sp>
        <p:pic>
          <p:nvPicPr>
            <p:cNvPr id="101" name="Shape 101"/>
            <p:cNvPicPr preferRelativeResize="0"/>
            <p:nvPr/>
          </p:nvPicPr>
          <p:blipFill rotWithShape="1">
            <a:blip r:embed="rId3">
              <a:alphaModFix/>
            </a:blip>
            <a:srcRect l="13105" t="9971" r="9115" b="9552"/>
            <a:stretch/>
          </p:blipFill>
          <p:spPr>
            <a:xfrm>
              <a:off x="7432083" y="1034124"/>
              <a:ext cx="1177783" cy="110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" name="Group 5"/>
          <p:cNvGrpSpPr/>
          <p:nvPr/>
        </p:nvGrpSpPr>
        <p:grpSpPr>
          <a:xfrm>
            <a:off x="304556" y="2219550"/>
            <a:ext cx="8382900" cy="1195871"/>
            <a:chOff x="311700" y="2301229"/>
            <a:chExt cx="8382900" cy="1195871"/>
          </a:xfrm>
        </p:grpSpPr>
        <p:sp>
          <p:nvSpPr>
            <p:cNvPr id="14" name="Rectangle 13"/>
            <p:cNvSpPr/>
            <p:nvPr/>
          </p:nvSpPr>
          <p:spPr>
            <a:xfrm>
              <a:off x="311700" y="2301229"/>
              <a:ext cx="8382900" cy="1195871"/>
            </a:xfrm>
            <a:prstGeom prst="rect">
              <a:avLst/>
            </a:prstGeom>
            <a:ln w="952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indent="685800">
                <a:lnSpc>
                  <a:spcPct val="115000"/>
                </a:lnSpc>
                <a:buClr>
                  <a:srgbClr val="616161"/>
                </a:buClr>
                <a:buSzPct val="100000"/>
              </a:pPr>
              <a:r>
                <a:rPr lang="en" sz="1800" dirty="0">
                  <a:solidFill>
                    <a:srgbClr val="616161"/>
                  </a:solidFill>
                  <a:latin typeface="Proxima Nova"/>
                  <a:sym typeface="Proxima Nova"/>
                </a:rPr>
                <a:t>Run Simulation until solution converges</a:t>
              </a:r>
            </a:p>
            <a:p>
              <a:pPr marL="1198563" lvl="1">
                <a:lnSpc>
                  <a:spcPct val="115000"/>
                </a:lnSpc>
                <a:buClr>
                  <a:srgbClr val="616161"/>
                </a:buClr>
              </a:pPr>
              <a:r>
                <a:rPr lang="en" dirty="0">
                  <a:solidFill>
                    <a:srgbClr val="616161"/>
                  </a:solidFill>
                  <a:latin typeface="Proxima Nova"/>
                  <a:sym typeface="Proxima Nova"/>
                </a:rPr>
                <a:t>Look at data in last n hours of simulation</a:t>
              </a:r>
            </a:p>
          </p:txBody>
        </p:sp>
        <p:pic>
          <p:nvPicPr>
            <p:cNvPr id="102" name="Shape 102"/>
            <p:cNvPicPr preferRelativeResize="0"/>
            <p:nvPr/>
          </p:nvPicPr>
          <p:blipFill rotWithShape="1">
            <a:blip r:embed="rId4">
              <a:alphaModFix/>
            </a:blip>
            <a:srcRect l="51998" t="5877" r="3699" b="47765"/>
            <a:stretch/>
          </p:blipFill>
          <p:spPr>
            <a:xfrm>
              <a:off x="6821456" y="2362765"/>
              <a:ext cx="1816116" cy="10727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" name="Group 4"/>
          <p:cNvGrpSpPr/>
          <p:nvPr/>
        </p:nvGrpSpPr>
        <p:grpSpPr>
          <a:xfrm>
            <a:off x="304556" y="3514807"/>
            <a:ext cx="8382900" cy="1195871"/>
            <a:chOff x="311700" y="3579103"/>
            <a:chExt cx="8382900" cy="1195871"/>
          </a:xfrm>
        </p:grpSpPr>
        <p:sp>
          <p:nvSpPr>
            <p:cNvPr id="16" name="Rectangle 15"/>
            <p:cNvSpPr/>
            <p:nvPr/>
          </p:nvSpPr>
          <p:spPr>
            <a:xfrm>
              <a:off x="311700" y="3579103"/>
              <a:ext cx="8382900" cy="1195871"/>
            </a:xfrm>
            <a:prstGeom prst="rect">
              <a:avLst/>
            </a:prstGeom>
            <a:ln w="9525">
              <a:noFill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914400" lvl="1" indent="-228600">
                <a:lnSpc>
                  <a:spcPct val="115000"/>
                </a:lnSpc>
                <a:buClr>
                  <a:srgbClr val="616161"/>
                </a:buClr>
              </a:pPr>
              <a:r>
                <a:rPr lang="en" sz="1800" dirty="0">
                  <a:solidFill>
                    <a:srgbClr val="616161"/>
                  </a:solidFill>
                  <a:latin typeface="Proxima Nova"/>
                </a:rPr>
                <a:t>Repeat Simulation runs for varying # trucks</a:t>
              </a:r>
            </a:p>
          </p:txBody>
        </p:sp>
        <p:pic>
          <p:nvPicPr>
            <p:cNvPr id="103" name="Shape 103"/>
            <p:cNvPicPr preferRelativeResize="0"/>
            <p:nvPr/>
          </p:nvPicPr>
          <p:blipFill rotWithShape="1">
            <a:blip r:embed="rId5">
              <a:alphaModFix/>
            </a:blip>
            <a:srcRect l="51216" t="50541" r="9031" b="5065"/>
            <a:stretch/>
          </p:blipFill>
          <p:spPr>
            <a:xfrm>
              <a:off x="6715206" y="3624638"/>
              <a:ext cx="1933517" cy="110480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4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5" name="Shape 79"/>
          <p:cNvPicPr preferRelativeResize="0"/>
          <p:nvPr/>
        </p:nvPicPr>
        <p:blipFill rotWithShape="1">
          <a:blip r:embed="rId6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204325" y="23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Methodology </a:t>
            </a:r>
            <a:r>
              <a:rPr lang="en" dirty="0" smtClean="0"/>
              <a:t>– Data, </a:t>
            </a:r>
            <a:r>
              <a:rPr lang="en" dirty="0"/>
              <a:t>Inputs, Parameters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5175" y="1017725"/>
            <a:ext cx="6813660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79"/>
          <p:cNvPicPr preferRelativeResize="0"/>
          <p:nvPr/>
        </p:nvPicPr>
        <p:blipFill rotWithShape="1">
          <a:blip r:embed="rId4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21600" cy="50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Rate of bike breakdowns </a:t>
            </a:r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5369725" y="1152475"/>
            <a:ext cx="3321600" cy="507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000000"/>
              </a:buClr>
            </a:pPr>
            <a:r>
              <a:rPr lang="en">
                <a:solidFill>
                  <a:srgbClr val="000000"/>
                </a:solidFill>
              </a:rPr>
              <a:t>Average travel speed 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5530525" y="1718325"/>
            <a:ext cx="3000000" cy="127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200" i="1">
                <a:solidFill>
                  <a:srgbClr val="333333"/>
                </a:solidFill>
              </a:rPr>
              <a:t>“In 2014, [average vehicle speed in Manhattan] dropped to 8.51 MPH.”</a:t>
            </a:r>
          </a:p>
          <a:p>
            <a:pPr lvl="0">
              <a:spcBef>
                <a:spcPts val="0"/>
              </a:spcBef>
              <a:buNone/>
            </a:pPr>
            <a:endParaRPr sz="1200">
              <a:solidFill>
                <a:srgbClr val="333333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" sz="1200">
                <a:solidFill>
                  <a:srgbClr val="333333"/>
                </a:solidFill>
              </a:rPr>
              <a:t>Source: http://www.wnyc.org/story/traffic-speeds-slow-nyc-wants-curb-car-service-growth/</a:t>
            </a:r>
          </a:p>
          <a:p>
            <a:pPr lvl="0" rtl="0">
              <a:spcBef>
                <a:spcPts val="0"/>
              </a:spcBef>
              <a:buNone/>
            </a:pPr>
            <a:endParaRPr sz="1200">
              <a:solidFill>
                <a:srgbClr val="333333"/>
              </a:solidFill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397050" y="4143675"/>
            <a:ext cx="3321600" cy="50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 i="1" dirty="0">
                <a:solidFill>
                  <a:srgbClr val="333333"/>
                </a:solidFill>
                <a:highlight>
                  <a:srgbClr val="FFFFFF"/>
                </a:highlight>
              </a:rPr>
              <a:t>Source: Citi Bike Monthly Operating Reports</a:t>
            </a:r>
          </a:p>
        </p:txBody>
      </p:sp>
      <p:pic>
        <p:nvPicPr>
          <p:cNvPr id="123" name="Shape 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75" y="1572150"/>
            <a:ext cx="4750699" cy="270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79"/>
          <p:cNvPicPr preferRelativeResize="0"/>
          <p:nvPr/>
        </p:nvPicPr>
        <p:blipFill rotWithShape="1">
          <a:blip r:embed="rId4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09"/>
          <p:cNvSpPr txBox="1">
            <a:spLocks noGrp="1"/>
          </p:cNvSpPr>
          <p:nvPr>
            <p:ph type="title"/>
          </p:nvPr>
        </p:nvSpPr>
        <p:spPr>
          <a:xfrm>
            <a:off x="204325" y="23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Methodology </a:t>
            </a:r>
            <a:r>
              <a:rPr lang="en" dirty="0" smtClean="0"/>
              <a:t>– Parameter Estimation</a:t>
            </a:r>
            <a:endParaRPr lang="en" dirty="0"/>
          </a:p>
        </p:txBody>
      </p:sp>
      <p:cxnSp>
        <p:nvCxnSpPr>
          <p:cNvPr id="13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311700" y="923875"/>
            <a:ext cx="5016900" cy="4050674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Use K-Means clustering to assign trucks to stations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Assign closest repair station to each cluster</a:t>
            </a:r>
          </a:p>
          <a:p>
            <a:pPr marL="514350" lvl="0" indent="-285750" rtl="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" dirty="0"/>
              <a:t>Loop</a:t>
            </a:r>
          </a:p>
          <a:p>
            <a:pPr marL="803275" lvl="1" indent="-290513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" sz="1200" dirty="0"/>
              <a:t>Simulate next breakdown times and truck arrival times</a:t>
            </a:r>
            <a:endParaRPr lang="en" dirty="0"/>
          </a:p>
          <a:p>
            <a:pPr marL="803275" lvl="1" indent="-290513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" sz="1200" dirty="0"/>
              <a:t>Find minimum time and update simulation to that time</a:t>
            </a:r>
          </a:p>
          <a:p>
            <a:pPr marL="803275" lvl="1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" sz="1200" dirty="0"/>
              <a:t>Plot updated state of simulation</a:t>
            </a:r>
          </a:p>
          <a:p>
            <a:pPr marL="803275" lvl="1" indent="-285750">
              <a:lnSpc>
                <a:spcPct val="10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" sz="1200" dirty="0"/>
              <a:t>If truck capacity is reached, set next destination to repair station location</a:t>
            </a:r>
          </a:p>
          <a:p>
            <a:pPr marL="803275" lvl="1" indent="-28575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sz="1200" dirty="0"/>
              <a:t>The next station to visit is the one with the most number of broken bikes</a:t>
            </a:r>
          </a:p>
        </p:txBody>
      </p:sp>
      <p:pic>
        <p:nvPicPr>
          <p:cNvPr id="130" name="Shape 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8599" y="1017725"/>
            <a:ext cx="3514125" cy="3537075"/>
          </a:xfrm>
          <a:prstGeom prst="rect">
            <a:avLst/>
          </a:prstGeom>
          <a:noFill/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pic>
        <p:nvPicPr>
          <p:cNvPr id="8" name="Shape 79"/>
          <p:cNvPicPr preferRelativeResize="0"/>
          <p:nvPr/>
        </p:nvPicPr>
        <p:blipFill rotWithShape="1">
          <a:blip r:embed="rId4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09"/>
          <p:cNvSpPr txBox="1">
            <a:spLocks noGrp="1"/>
          </p:cNvSpPr>
          <p:nvPr>
            <p:ph type="title"/>
          </p:nvPr>
        </p:nvSpPr>
        <p:spPr>
          <a:xfrm>
            <a:off x="204325" y="23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/>
              <a:t>Methodology </a:t>
            </a:r>
            <a:r>
              <a:rPr lang="en" dirty="0" smtClean="0"/>
              <a:t>– Code Sequence</a:t>
            </a:r>
            <a:endParaRPr lang="en" dirty="0"/>
          </a:p>
        </p:txBody>
      </p:sp>
      <p:cxnSp>
        <p:nvCxnSpPr>
          <p:cNvPr id="10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3204150" y="2285400"/>
            <a:ext cx="27357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/>
              <a:t>Long-Run Simulations</a:t>
            </a:r>
          </a:p>
        </p:txBody>
      </p:sp>
      <p:pic>
        <p:nvPicPr>
          <p:cNvPr id="8" name="Shape 79"/>
          <p:cNvPicPr preferRelativeResize="0"/>
          <p:nvPr/>
        </p:nvPicPr>
        <p:blipFill rotWithShape="1">
          <a:blip r:embed="rId3">
            <a:alphaModFix/>
          </a:blip>
          <a:srcRect l="16565" t="10279" r="16229" b="10650"/>
          <a:stretch/>
        </p:blipFill>
        <p:spPr>
          <a:xfrm>
            <a:off x="8761562" y="4621055"/>
            <a:ext cx="300475" cy="35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Shape 109"/>
          <p:cNvSpPr txBox="1">
            <a:spLocks noGrp="1"/>
          </p:cNvSpPr>
          <p:nvPr>
            <p:ph type="title"/>
          </p:nvPr>
        </p:nvSpPr>
        <p:spPr>
          <a:xfrm>
            <a:off x="204325" y="2375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 smtClean="0"/>
              <a:t>Analysis</a:t>
            </a:r>
            <a:endParaRPr lang="en" dirty="0"/>
          </a:p>
        </p:txBody>
      </p:sp>
      <p:cxnSp>
        <p:nvCxnSpPr>
          <p:cNvPr id="10" name="Shape 104"/>
          <p:cNvCxnSpPr/>
          <p:nvPr/>
        </p:nvCxnSpPr>
        <p:spPr>
          <a:xfrm>
            <a:off x="311700" y="810250"/>
            <a:ext cx="4695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" name="Slide Number 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12" name="Shape 217"/>
          <p:cNvPicPr preferRelativeResize="0"/>
          <p:nvPr/>
        </p:nvPicPr>
        <p:blipFill>
          <a:blip r:embed="rId4">
            <a:alphaModFix amt="12000"/>
          </a:blip>
          <a:stretch>
            <a:fillRect/>
          </a:stretch>
        </p:blipFill>
        <p:spPr>
          <a:xfrm>
            <a:off x="259025" y="0"/>
            <a:ext cx="8708174" cy="50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</TotalTime>
  <Words>596</Words>
  <Application>Microsoft Office PowerPoint</Application>
  <PresentationFormat>On-screen Show (16:9)</PresentationFormat>
  <Paragraphs>114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Wingdings</vt:lpstr>
      <vt:lpstr>Proxima Nova</vt:lpstr>
      <vt:lpstr>Arial</vt:lpstr>
      <vt:lpstr>Cambria Math</vt:lpstr>
      <vt:lpstr>spearmint</vt:lpstr>
      <vt:lpstr>PowerPoint Presentation</vt:lpstr>
      <vt:lpstr>Outline</vt:lpstr>
      <vt:lpstr>PowerPoint Presentation</vt:lpstr>
      <vt:lpstr>PowerPoint Presentation</vt:lpstr>
      <vt:lpstr>Methodology </vt:lpstr>
      <vt:lpstr>Methodology – Data, Inputs, Parameters</vt:lpstr>
      <vt:lpstr>Methodology – Parameter Estimation</vt:lpstr>
      <vt:lpstr>Methodology – Code Sequence</vt:lpstr>
      <vt:lpstr>Analysis</vt:lpstr>
      <vt:lpstr>One Truck in the Afternoon</vt:lpstr>
      <vt:lpstr>PowerPoint Presentation</vt:lpstr>
      <vt:lpstr>PowerPoint Presentation</vt:lpstr>
      <vt:lpstr>One Truck at Night</vt:lpstr>
      <vt:lpstr>Analysis</vt:lpstr>
      <vt:lpstr>Varying Truck Capacity</vt:lpstr>
      <vt:lpstr>Varying Breakdown Rate</vt:lpstr>
      <vt:lpstr>Solution</vt:lpstr>
      <vt:lpstr>Thank you. Questions?</vt:lpstr>
      <vt:lpstr>Model Assumptions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Konstantinos Valaris</dc:creator>
  <cp:lastModifiedBy>Konstantinos Valaris</cp:lastModifiedBy>
  <cp:revision>18</cp:revision>
  <dcterms:modified xsi:type="dcterms:W3CDTF">2016-12-08T02:24:56Z</dcterms:modified>
</cp:coreProperties>
</file>